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6"/>
  </p:notesMasterIdLst>
  <p:handoutMasterIdLst>
    <p:handoutMasterId r:id="rId17"/>
  </p:handoutMasterIdLst>
  <p:sldIdLst>
    <p:sldId id="656" r:id="rId2"/>
    <p:sldId id="550" r:id="rId3"/>
    <p:sldId id="659" r:id="rId4"/>
    <p:sldId id="658" r:id="rId5"/>
    <p:sldId id="657" r:id="rId6"/>
    <p:sldId id="669" r:id="rId7"/>
    <p:sldId id="660" r:id="rId8"/>
    <p:sldId id="674" r:id="rId9"/>
    <p:sldId id="661" r:id="rId10"/>
    <p:sldId id="673" r:id="rId11"/>
    <p:sldId id="662" r:id="rId12"/>
    <p:sldId id="663" r:id="rId13"/>
    <p:sldId id="675" r:id="rId14"/>
    <p:sldId id="590" r:id="rId15"/>
  </p:sldIdLst>
  <p:sldSz cx="9144000" cy="6858000" type="screen4x3"/>
  <p:notesSz cx="6858000" cy="91440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0" autoAdjust="0"/>
    <p:restoredTop sz="72970" autoAdjust="0"/>
  </p:normalViewPr>
  <p:slideViewPr>
    <p:cSldViewPr snapToGrid="0">
      <p:cViewPr varScale="1">
        <p:scale>
          <a:sx n="77" d="100"/>
          <a:sy n="77" d="100"/>
        </p:scale>
        <p:origin x="1542" y="84"/>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685554"/>
            <a:ext cx="2971697"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685554"/>
            <a:ext cx="2971696"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1"/>
            <a:ext cx="2980998"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3" y="1"/>
            <a:ext cx="2980997"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algn="r" defTabSz="891041">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89000" y="673100"/>
            <a:ext cx="5080000" cy="38115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5" y="4513221"/>
            <a:ext cx="5062891" cy="4121349"/>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2" y="8691791"/>
            <a:ext cx="2980998" cy="449091"/>
          </a:xfrm>
          <a:prstGeom prst="rect">
            <a:avLst/>
          </a:prstGeom>
          <a:noFill/>
          <a:ln w="9525">
            <a:noFill/>
            <a:miter lim="800000"/>
            <a:headEnd/>
            <a:tailEnd/>
          </a:ln>
        </p:spPr>
        <p:txBody>
          <a:bodyPr vert="horz" wrap="square" lIns="89014" tIns="44508" rIns="89014" bIns="44508" numCol="1" anchor="b"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5" y="8685406"/>
            <a:ext cx="2972107" cy="457046"/>
          </a:xfrm>
          <a:prstGeom prst="rect">
            <a:avLst/>
          </a:prstGeom>
        </p:spPr>
        <p:txBody>
          <a:bodyPr vert="horz" lIns="88957" tIns="44478" rIns="88957" bIns="44478"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eaLnBrk="0" hangingPunct="0">
              <a:defRPr sz="4300">
                <a:solidFill>
                  <a:srgbClr val="FF0000"/>
                </a:solidFill>
                <a:latin typeface="Arial" charset="0"/>
                <a:ea typeface="ＭＳ Ｐゴシック" pitchFamily="34" charset="-128"/>
              </a:defRPr>
            </a:lvl1pPr>
            <a:lvl2pPr marL="727868" indent="-279949" defTabSz="912946" eaLnBrk="0" hangingPunct="0">
              <a:defRPr sz="4300">
                <a:solidFill>
                  <a:srgbClr val="FF0000"/>
                </a:solidFill>
                <a:latin typeface="Arial" charset="0"/>
                <a:ea typeface="ＭＳ Ｐゴシック" pitchFamily="34" charset="-128"/>
              </a:defRPr>
            </a:lvl2pPr>
            <a:lvl3pPr marL="1119797" indent="-223959" defTabSz="912946" eaLnBrk="0" hangingPunct="0">
              <a:defRPr sz="4300">
                <a:solidFill>
                  <a:srgbClr val="FF0000"/>
                </a:solidFill>
                <a:latin typeface="Arial" charset="0"/>
                <a:ea typeface="ＭＳ Ｐゴシック" pitchFamily="34" charset="-128"/>
              </a:defRPr>
            </a:lvl3pPr>
            <a:lvl4pPr marL="1567716" indent="-223959" defTabSz="912946" eaLnBrk="0" hangingPunct="0">
              <a:defRPr sz="4300">
                <a:solidFill>
                  <a:srgbClr val="FF0000"/>
                </a:solidFill>
                <a:latin typeface="Arial" charset="0"/>
                <a:ea typeface="ＭＳ Ｐゴシック" pitchFamily="34" charset="-128"/>
              </a:defRPr>
            </a:lvl4pPr>
            <a:lvl5pPr marL="2015635" indent="-223959" defTabSz="912946" eaLnBrk="0" hangingPunct="0">
              <a:defRPr sz="4300">
                <a:solidFill>
                  <a:srgbClr val="FF0000"/>
                </a:solidFill>
                <a:latin typeface="Arial" charset="0"/>
                <a:ea typeface="ＭＳ Ｐゴシック" pitchFamily="34" charset="-128"/>
              </a:defRPr>
            </a:lvl5pPr>
            <a:lvl6pPr marL="2463554"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6pPr>
            <a:lvl7pPr marL="2911472"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7pPr>
            <a:lvl8pPr marL="3359391"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8pPr>
            <a:lvl9pPr marL="3807310"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46175" y="687388"/>
            <a:ext cx="4567238" cy="3427412"/>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a typeface="ＭＳ Ｐゴシック" pitchFamily="34" charset="-128"/>
              </a:rPr>
              <a:t>USE</a:t>
            </a:r>
            <a:r>
              <a:rPr lang="en-US" altLang="en-US" sz="4000" baseline="0" dirty="0" smtClean="0">
                <a:ea typeface="ＭＳ Ｐゴシック" pitchFamily="34" charset="-128"/>
              </a:rPr>
              <a:t> THIS EXAMPLE TO CLARIFY THE UNIT SPECIFIC PROGRAM.  </a:t>
            </a:r>
            <a:endParaRPr lang="en-US" altLang="en-US" sz="4000" dirty="0" smtClean="0">
              <a:ea typeface="ＭＳ Ｐゴシック" pitchFamily="34" charset="-128"/>
            </a:endParaRP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smtClean="0"/>
              <a:t>A commander must use discretion</a:t>
            </a:r>
            <a:r>
              <a:rPr lang="en-US" sz="1800" baseline="0" dirty="0" smtClean="0"/>
              <a:t> in the timing of completing the NAVMC.</a:t>
            </a:r>
          </a:p>
          <a:p>
            <a:pPr eaLnBrk="1" hangingPunct="1">
              <a:spcBef>
                <a:spcPct val="0"/>
              </a:spcBef>
            </a:pPr>
            <a:endParaRPr lang="en-US" sz="1800" baseline="0" dirty="0" smtClean="0"/>
          </a:p>
          <a:p>
            <a:pPr eaLnBrk="1" hangingPunct="1">
              <a:spcBef>
                <a:spcPct val="0"/>
              </a:spcBef>
            </a:pPr>
            <a:r>
              <a:rPr lang="en-US" sz="1800" baseline="0" dirty="0" smtClean="0"/>
              <a:t>If the resolution is straight forward and easily documented, the commander can sign the form and use the follow up ensure actions are completed.</a:t>
            </a:r>
          </a:p>
          <a:p>
            <a:pPr eaLnBrk="1" hangingPunct="1">
              <a:spcBef>
                <a:spcPct val="0"/>
              </a:spcBef>
            </a:pPr>
            <a:endParaRPr lang="en-US" sz="1800" baseline="0" dirty="0" smtClean="0"/>
          </a:p>
          <a:p>
            <a:pPr eaLnBrk="1" hangingPunct="1">
              <a:spcBef>
                <a:spcPct val="0"/>
              </a:spcBef>
            </a:pPr>
            <a:r>
              <a:rPr lang="en-US" sz="1800" baseline="0" dirty="0" smtClean="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baseline="0" dirty="0" smtClean="0"/>
          </a:p>
          <a:p>
            <a:pPr eaLnBrk="1" hangingPunct="1">
              <a:spcBef>
                <a:spcPct val="0"/>
              </a:spcBef>
            </a:pPr>
            <a:r>
              <a:rPr lang="en-US" sz="1800" baseline="0" dirty="0" smtClean="0"/>
              <a:t>If actions such as a command investigation or legal proceedings are warranted, the commander does not need to wait for the results to inform the Marine of the intended actions.  The Marine is not guaranteed to be satisfied with the actions taken.</a:t>
            </a:r>
            <a:endParaRPr lang="en-US" sz="18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panose="020B0604020202020204" pitchFamily="34" charset="0"/>
                <a:cs typeface="Arial" panose="020B0604020202020204" pitchFamily="34" charset="0"/>
              </a:rPr>
              <a:t>The first acknowledgement is used</a:t>
            </a:r>
            <a:r>
              <a:rPr lang="en-US" sz="1600" baseline="0" dirty="0" smtClean="0">
                <a:latin typeface="Arial" panose="020B0604020202020204" pitchFamily="34" charset="0"/>
                <a:cs typeface="Arial" panose="020B0604020202020204" pitchFamily="34" charset="0"/>
              </a:rPr>
              <a:t> when the applicant accepts a commander not identified in block 5a, but the applicant accepts to resolve the grievance.  </a:t>
            </a:r>
          </a:p>
          <a:p>
            <a:pPr eaLnBrk="1" hangingPunct="1">
              <a:spcBef>
                <a:spcPct val="0"/>
              </a:spcBef>
            </a:pPr>
            <a:endParaRPr lang="en-US" sz="1600" baseline="0" dirty="0" smtClean="0">
              <a:latin typeface="Arial" panose="020B0604020202020204" pitchFamily="34" charset="0"/>
              <a:cs typeface="Arial" panose="020B0604020202020204" pitchFamily="34" charset="0"/>
            </a:endParaRPr>
          </a:p>
          <a:p>
            <a:pPr eaLnBrk="1" hangingPunct="1">
              <a:spcBef>
                <a:spcPct val="0"/>
              </a:spcBef>
            </a:pPr>
            <a:r>
              <a:rPr lang="en-US" sz="1600" baseline="0" dirty="0" smtClean="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baseline="0" dirty="0" smtClean="0">
              <a:latin typeface="Arial" panose="020B0604020202020204" pitchFamily="34" charset="0"/>
              <a:cs typeface="Arial" panose="020B0604020202020204" pitchFamily="34" charset="0"/>
            </a:endParaRPr>
          </a:p>
          <a:p>
            <a:pPr eaLnBrk="1" hangingPunct="1">
              <a:spcBef>
                <a:spcPct val="0"/>
              </a:spcBef>
            </a:pPr>
            <a:r>
              <a:rPr lang="en-US" sz="1600" baseline="0" dirty="0" smtClean="0">
                <a:latin typeface="Arial" panose="020B0604020202020204" pitchFamily="34" charset="0"/>
                <a:cs typeface="Arial" panose="020B0604020202020204" pitchFamily="34" charset="0"/>
              </a:rPr>
              <a:t>Any denied Masts are acknowledged with the third block and explained in block 10.</a:t>
            </a:r>
            <a:br>
              <a:rPr lang="en-US" sz="1600" baseline="0" dirty="0" smtClean="0">
                <a:latin typeface="Arial" panose="020B0604020202020204" pitchFamily="34" charset="0"/>
                <a:cs typeface="Arial" panose="020B0604020202020204" pitchFamily="34" charset="0"/>
              </a:rPr>
            </a:br>
            <a:endParaRPr lang="en-US" sz="1600" baseline="0" dirty="0" smtClean="0">
              <a:latin typeface="Arial" panose="020B0604020202020204" pitchFamily="34" charset="0"/>
              <a:cs typeface="Arial" panose="020B0604020202020204" pitchFamily="34" charset="0"/>
            </a:endParaRPr>
          </a:p>
          <a:p>
            <a:pPr eaLnBrk="1" hangingPunct="1">
              <a:spcBef>
                <a:spcPct val="0"/>
              </a:spcBef>
            </a:pPr>
            <a:r>
              <a:rPr lang="en-US" sz="1600" baseline="0" dirty="0" smtClean="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7" y="4513222"/>
            <a:ext cx="5062891" cy="4262773"/>
          </a:xfrm>
          <a:noFill/>
          <a:ln/>
        </p:spPr>
        <p:txBody>
          <a:bodyPr/>
          <a:lstStyle/>
          <a:p>
            <a:pPr eaLnBrk="1" hangingPunct="1">
              <a:spcBef>
                <a:spcPct val="0"/>
              </a:spcBef>
            </a:pPr>
            <a:r>
              <a:rPr lang="en-US" sz="1400" dirty="0" smtClean="0">
                <a:latin typeface="Times New Roman" pitchFamily="18" charset="0"/>
                <a:cs typeface="Times New Roman" pitchFamily="18" charset="0"/>
              </a:rPr>
              <a:t>a</a:t>
            </a:r>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5"/>
          </p:nvPr>
        </p:nvSpPr>
        <p:spPr bwMode="auto">
          <a:xfrm>
            <a:off x="3836700" y="8663723"/>
            <a:ext cx="2980996"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The term Mast goes back to the time of the sail ship,</a:t>
            </a:r>
            <a:r>
              <a:rPr lang="en-US" sz="2000" baseline="0" dirty="0" smtClean="0"/>
              <a:t>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NAVMC 11296 (5-19) can be digitally signed for processing over distance.</a:t>
            </a:r>
          </a:p>
          <a:p>
            <a:pPr eaLnBrk="1" hangingPunct="1">
              <a:spcBef>
                <a:spcPct val="0"/>
              </a:spcBef>
            </a:pPr>
            <a:endParaRPr lang="en-US" sz="2000" dirty="0" smtClean="0"/>
          </a:p>
          <a:p>
            <a:pPr eaLnBrk="1" hangingPunct="1">
              <a:spcBef>
                <a:spcPct val="0"/>
              </a:spcBef>
            </a:pPr>
            <a:r>
              <a:rPr lang="en-US" sz="2000" dirty="0" smtClean="0"/>
              <a:t>The applicant</a:t>
            </a:r>
            <a:r>
              <a:rPr lang="en-US" sz="2000" baseline="0" dirty="0" smtClean="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smtClean="0"/>
          </a:p>
          <a:p>
            <a:pPr eaLnBrk="1" hangingPunct="1">
              <a:spcBef>
                <a:spcPct val="0"/>
              </a:spcBef>
            </a:pPr>
            <a:r>
              <a:rPr lang="en-US" sz="2000" baseline="0" dirty="0" smtClean="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NAVMC 11296 (5-19) can be digitally signed for processing over distance.</a:t>
            </a:r>
          </a:p>
          <a:p>
            <a:pPr eaLnBrk="1" hangingPunct="1">
              <a:spcBef>
                <a:spcPct val="0"/>
              </a:spcBef>
            </a:pPr>
            <a:endParaRPr lang="en-US" sz="2000" dirty="0" smtClean="0"/>
          </a:p>
          <a:p>
            <a:pPr eaLnBrk="1" hangingPunct="1">
              <a:spcBef>
                <a:spcPct val="0"/>
              </a:spcBef>
            </a:pPr>
            <a:r>
              <a:rPr lang="en-US" sz="2000" dirty="0" smtClean="0"/>
              <a:t>The applicant</a:t>
            </a:r>
            <a:r>
              <a:rPr lang="en-US" sz="2000" baseline="0" dirty="0" smtClean="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smtClean="0"/>
          </a:p>
          <a:p>
            <a:pPr eaLnBrk="1" hangingPunct="1">
              <a:spcBef>
                <a:spcPct val="0"/>
              </a:spcBef>
            </a:pPr>
            <a:r>
              <a:rPr lang="en-US" sz="2000" baseline="0" dirty="0" smtClean="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smtClean="0"/>
              <a:t>MASTER </a:t>
            </a:r>
            <a:r>
              <a:rPr lang="en-US" dirty="0"/>
              <a:t>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3/10/2020</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grpSp>
        <p:nvGrpSpPr>
          <p:cNvPr id="13" name="Group 12"/>
          <p:cNvGrpSpPr/>
          <p:nvPr userDrawn="1"/>
        </p:nvGrpSpPr>
        <p:grpSpPr>
          <a:xfrm>
            <a:off x="0" y="1485900"/>
            <a:ext cx="2743200" cy="2743200"/>
            <a:chOff x="3441700" y="-2438400"/>
            <a:chExt cx="2743200" cy="2743200"/>
          </a:xfrm>
        </p:grpSpPr>
        <p:sp>
          <p:nvSpPr>
            <p:cNvPr id="12" name="Oval 11"/>
            <p:cNvSpPr/>
            <p:nvPr userDrawn="1"/>
          </p:nvSpPr>
          <p:spPr bwMode="auto">
            <a:xfrm>
              <a:off x="3441700" y="-24384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5" name="Oval 14"/>
            <p:cNvSpPr/>
            <p:nvPr userDrawn="1"/>
          </p:nvSpPr>
          <p:spPr bwMode="auto">
            <a:xfrm>
              <a:off x="3898900" y="-1981200"/>
              <a:ext cx="1828800" cy="1828800"/>
            </a:xfrm>
            <a:prstGeom prst="ellipse">
              <a:avLst/>
            </a:prstGeom>
            <a:solidFill>
              <a:srgbClr val="FFFF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UNIT LOGO</a:t>
              </a:r>
            </a:p>
          </p:txBody>
        </p:sp>
      </p:grpSp>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smtClean="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grpSp>
        <p:nvGrpSpPr>
          <p:cNvPr id="9" name="Group 8"/>
          <p:cNvGrpSpPr/>
          <p:nvPr userDrawn="1"/>
        </p:nvGrpSpPr>
        <p:grpSpPr>
          <a:xfrm>
            <a:off x="-3175" y="0"/>
            <a:ext cx="1146174" cy="1219200"/>
            <a:chOff x="3441700" y="-2438400"/>
            <a:chExt cx="2743200" cy="2743200"/>
          </a:xfrm>
        </p:grpSpPr>
        <p:sp>
          <p:nvSpPr>
            <p:cNvPr id="10" name="Oval 9"/>
            <p:cNvSpPr/>
            <p:nvPr userDrawn="1"/>
          </p:nvSpPr>
          <p:spPr bwMode="auto">
            <a:xfrm>
              <a:off x="3441700" y="-24384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1" name="Oval 10"/>
            <p:cNvSpPr/>
            <p:nvPr userDrawn="1"/>
          </p:nvSpPr>
          <p:spPr bwMode="auto">
            <a:xfrm>
              <a:off x="3898900" y="-1981200"/>
              <a:ext cx="1828800" cy="1828800"/>
            </a:xfrm>
            <a:prstGeom prst="ellipse">
              <a:avLst/>
            </a:prstGeom>
            <a:solidFill>
              <a:srgbClr val="FFFF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UNIT LOGO</a:t>
              </a:r>
            </a:p>
          </p:txBody>
        </p:sp>
      </p:grpSp>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4000" dirty="0" smtClean="0">
                <a:solidFill>
                  <a:srgbClr val="000066"/>
                </a:solidFill>
                <a:effectLst>
                  <a:outerShdw blurRad="38100" dist="38100" dir="2700000" algn="tl">
                    <a:srgbClr val="000000">
                      <a:alpha val="43137"/>
                    </a:srgbClr>
                  </a:outerShdw>
                </a:effectLst>
                <a:latin typeface="+mj-lt"/>
                <a:cs typeface="Times New Roman" pitchFamily="18" charset="0"/>
              </a:rPr>
              <a:t>ORGANIZATIONAL NAME</a:t>
            </a:r>
          </a:p>
          <a:p>
            <a:pPr algn="ctr"/>
            <a:r>
              <a:rPr lang="en-US" altLang="en-US" sz="4000" dirty="0" smtClean="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t>Rank Name</a:t>
            </a:r>
            <a:b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800" dirty="0">
                <a:solidFill>
                  <a:srgbClr val="000066"/>
                </a:solidFill>
                <a:effectLst>
                  <a:outerShdw blurRad="38100" dist="38100" dir="2700000" algn="tl">
                    <a:srgbClr val="000000">
                      <a:alpha val="43137"/>
                    </a:srgbClr>
                  </a:outerShdw>
                </a:effectLst>
                <a:latin typeface="+mn-lt"/>
                <a:ea typeface="ＭＳ Ｐゴシック" pitchFamily="34" charset="-128"/>
              </a:rPr>
              <a:t>U</a:t>
            </a:r>
            <a:r>
              <a:rPr lang="en-US" sz="1800" dirty="0" smtClean="0">
                <a:solidFill>
                  <a:srgbClr val="000066"/>
                </a:solidFill>
                <a:effectLst>
                  <a:outerShdw blurRad="38100" dist="38100" dir="2700000" algn="tl">
                    <a:srgbClr val="000000">
                      <a:alpha val="43137"/>
                    </a:srgbClr>
                  </a:outerShdw>
                </a:effectLst>
                <a:latin typeface="+mn-lt"/>
                <a:ea typeface="ＭＳ Ｐゴシック" pitchFamily="34" charset="-128"/>
              </a:rPr>
              <a:t>pdated August 2019</a:t>
            </a:r>
            <a:endParaRPr lang="en-US" sz="3600" b="0" dirty="0" smtClean="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smtClean="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smtClean="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smtClean="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smtClean="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smtClean="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smtClean="0"/>
              <a:t>- Commander should document any attempt to resolve grievance  or engagement with applicant as well as amplify answers to above questions.</a:t>
            </a:r>
          </a:p>
          <a:p>
            <a:r>
              <a:rPr lang="en-US" sz="1800" b="0" dirty="0" smtClean="0"/>
              <a:t>- The date and time the commander and SNM met should be documented.</a:t>
            </a:r>
            <a:endParaRPr lang="en-US" sz="1800" b="0" dirty="0"/>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smtClean="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smtClean="0">
              <a:solidFill>
                <a:schemeClr val="tx1"/>
              </a:solidFill>
            </a:endParaRPr>
          </a:p>
          <a:p>
            <a:pPr marL="457200" indent="-457200">
              <a:buFont typeface="Arial" panose="020B0604020202020204" pitchFamily="34" charset="0"/>
              <a:buChar char="•"/>
            </a:pPr>
            <a:r>
              <a:rPr lang="en-US" sz="1800" b="0" dirty="0" smtClean="0">
                <a:solidFill>
                  <a:schemeClr val="tx1"/>
                </a:solidFill>
              </a:rPr>
              <a:t>If Marine accepts a subordinate commander from the commander in block 5a, accepted commander can skip Part II and go to Part III</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rgbClr val="FFC000"/>
                </a:solidFill>
                <a:effectLst/>
              </a:rPr>
              <a:t>Final disposition; issue may not be resolved immediately</a:t>
            </a:r>
            <a:endParaRPr kumimoji="0" lang="en-US" sz="1800" b="0" i="0" u="none" strike="noStrike" cap="none" normalizeH="0" baseline="0" dirty="0" smtClean="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Final Commander to engage with Applicant. Sign &amp; date, stops the clock</a:t>
            </a:r>
            <a:endParaRPr kumimoji="0" lang="en-US" sz="1800" b="0" i="0" u="none" strike="noStrike" cap="none" normalizeH="0" baseline="0" dirty="0" smtClean="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smtClean="0">
                <a:solidFill>
                  <a:srgbClr val="000066"/>
                </a:solidFill>
              </a:rPr>
              <a:t>To uphold faith in the system, we get the Marine quickly before their Commander.</a:t>
            </a:r>
          </a:p>
          <a:p>
            <a:r>
              <a:rPr lang="en-US" sz="1600" b="0" dirty="0" smtClean="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smtClean="0">
                <a:solidFill>
                  <a:schemeClr val="tx1"/>
                </a:solidFill>
                <a:effectLst/>
              </a:rPr>
              <a:t>Applicant </a:t>
            </a:r>
            <a:r>
              <a:rPr lang="en-US" sz="1800" b="0" dirty="0" smtClean="0">
                <a:solidFill>
                  <a:schemeClr val="tx1"/>
                </a:solidFill>
                <a:effectLst/>
              </a:rPr>
              <a:t>selects one acknowledgement.  </a:t>
            </a:r>
            <a:endParaRPr kumimoji="0" lang="en-US" sz="1800" b="0" i="0" u="none" strike="noStrike" cap="none" normalizeH="0" baseline="0" dirty="0" smtClean="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Applicant and witness sign and date.</a:t>
            </a:r>
            <a:endParaRPr kumimoji="0" lang="en-US" sz="1800" b="0" i="0" u="none" strike="noStrike" cap="none" normalizeH="0" baseline="0" dirty="0" smtClean="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Assistance</a:t>
            </a:r>
            <a:endParaRPr lang="en-US" sz="4800" dirty="0">
              <a:solidFill>
                <a:srgbClr val="000066"/>
              </a:solidFill>
              <a:effectLst>
                <a:outerShdw blurRad="38100" dist="38100" dir="2700000" algn="tl">
                  <a:srgbClr val="000000">
                    <a:alpha val="43137"/>
                  </a:srgbClr>
                </a:outerShdw>
              </a:effectLst>
            </a:endParaRPr>
          </a:p>
        </p:txBody>
      </p:sp>
      <p:sp>
        <p:nvSpPr>
          <p:cNvPr id="4" name="TextBox 3"/>
          <p:cNvSpPr txBox="1"/>
          <p:nvPr/>
        </p:nvSpPr>
        <p:spPr>
          <a:xfrm>
            <a:off x="435819" y="2163462"/>
            <a:ext cx="8306522" cy="2862322"/>
          </a:xfrm>
          <a:prstGeom prst="rect">
            <a:avLst/>
          </a:prstGeom>
          <a:noFill/>
        </p:spPr>
        <p:txBody>
          <a:bodyPr wrap="square" rtlCol="0">
            <a:spAutoFit/>
          </a:bodyPr>
          <a:lstStyle/>
          <a:p>
            <a:r>
              <a:rPr lang="en-US" sz="2000" dirty="0" smtClean="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smtClean="0">
                <a:solidFill>
                  <a:srgbClr val="000066"/>
                </a:solidFill>
              </a:rPr>
              <a:t>First Sergeant</a:t>
            </a:r>
          </a:p>
          <a:p>
            <a:pPr marL="800100" lvl="1" indent="-342900">
              <a:buFont typeface="Courier New" panose="02070309020205020404" pitchFamily="49" charset="0"/>
              <a:buChar char="o"/>
            </a:pPr>
            <a:r>
              <a:rPr lang="en-US" sz="2000" dirty="0" smtClean="0">
                <a:solidFill>
                  <a:srgbClr val="000066"/>
                </a:solidFill>
              </a:rPr>
              <a:t>Sergeant Major</a:t>
            </a:r>
          </a:p>
          <a:p>
            <a:pPr marL="800100" lvl="1" indent="-342900">
              <a:buFont typeface="Courier New" panose="02070309020205020404" pitchFamily="49" charset="0"/>
              <a:buChar char="o"/>
            </a:pPr>
            <a:r>
              <a:rPr lang="en-US" sz="2000" dirty="0" smtClean="0">
                <a:solidFill>
                  <a:srgbClr val="000066"/>
                </a:solidFill>
              </a:rPr>
              <a:t>Executive Officer</a:t>
            </a:r>
          </a:p>
          <a:p>
            <a:pPr marL="800100" lvl="1" indent="-342900">
              <a:buFont typeface="Courier New" panose="02070309020205020404" pitchFamily="49" charset="0"/>
              <a:buChar char="o"/>
            </a:pPr>
            <a:r>
              <a:rPr lang="en-US" sz="2000" dirty="0" smtClean="0"/>
              <a:t>OTHER POCs </a:t>
            </a:r>
            <a:r>
              <a:rPr lang="en-US" sz="2000" dirty="0" smtClean="0">
                <a:solidFill>
                  <a:srgbClr val="000066"/>
                </a:solidFill>
              </a:rPr>
              <a:t>(e.g. S-1 Chief, EOR, Platoon Sergeant)</a:t>
            </a:r>
          </a:p>
          <a:p>
            <a:pPr marL="800100" lvl="1" indent="-342900">
              <a:buFont typeface="Courier New" panose="02070309020205020404" pitchFamily="49" charset="0"/>
              <a:buChar char="o"/>
            </a:pPr>
            <a:r>
              <a:rPr lang="en-US" sz="2000" dirty="0" smtClean="0"/>
              <a:t>MCS</a:t>
            </a:r>
            <a:r>
              <a:rPr lang="en-US" sz="2000" dirty="0" smtClean="0">
                <a:solidFill>
                  <a:srgbClr val="000066"/>
                </a:solidFill>
              </a:rPr>
              <a:t> Inspector General</a:t>
            </a:r>
          </a:p>
          <a:p>
            <a:pPr marL="1257300" lvl="2" indent="-342900">
              <a:buFont typeface="Courier New" panose="02070309020205020404" pitchFamily="49" charset="0"/>
              <a:buChar char="o"/>
            </a:pPr>
            <a:r>
              <a:rPr lang="en-US" sz="2000" dirty="0" smtClean="0">
                <a:solidFill>
                  <a:srgbClr val="000066"/>
                </a:solidFill>
              </a:rPr>
              <a:t>123-456-7890</a:t>
            </a: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smtClean="0">
                <a:solidFill>
                  <a:srgbClr val="000066"/>
                </a:solidFill>
                <a:effectLst>
                  <a:outerShdw blurRad="38100" dist="38100" dir="2700000" algn="tl">
                    <a:srgbClr val="000000">
                      <a:alpha val="43137"/>
                    </a:srgbClr>
                  </a:outerShdw>
                </a:effectLst>
                <a:latin typeface="+mn-lt"/>
              </a:rPr>
              <a:t>Questions</a:t>
            </a:r>
            <a:endParaRPr lang="en-US" sz="4800" dirty="0">
              <a:solidFill>
                <a:srgbClr val="000066"/>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Agenda</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smtClean="0">
                <a:solidFill>
                  <a:srgbClr val="000066"/>
                </a:solidFill>
              </a:rPr>
              <a:t>History &amp; </a:t>
            </a:r>
            <a:r>
              <a:rPr lang="en-US" dirty="0">
                <a:solidFill>
                  <a:srgbClr val="000066"/>
                </a:solidFill>
              </a:rPr>
              <a:t>p</a:t>
            </a:r>
            <a:r>
              <a:rPr lang="en-US" dirty="0" smtClean="0">
                <a:solidFill>
                  <a:srgbClr val="000066"/>
                </a:solidFill>
              </a:rPr>
              <a:t>urpose of Mast</a:t>
            </a:r>
          </a:p>
          <a:p>
            <a:pPr marL="457200" indent="-457200">
              <a:buFont typeface="Wingdings" panose="05000000000000000000" pitchFamily="2" charset="2"/>
              <a:buChar char="§"/>
            </a:pPr>
            <a:r>
              <a:rPr lang="en-US" dirty="0" smtClean="0">
                <a:solidFill>
                  <a:srgbClr val="000066"/>
                </a:solidFill>
              </a:rPr>
              <a:t>Policy for Requesting Mast</a:t>
            </a:r>
          </a:p>
          <a:p>
            <a:pPr marL="457200" indent="-457200">
              <a:buFont typeface="Wingdings" panose="05000000000000000000" pitchFamily="2" charset="2"/>
              <a:buChar char="§"/>
            </a:pPr>
            <a:r>
              <a:rPr lang="en-US" dirty="0" smtClean="0">
                <a:solidFill>
                  <a:srgbClr val="000066"/>
                </a:solidFill>
              </a:rPr>
              <a:t>Procedures for Requesting Mast</a:t>
            </a:r>
          </a:p>
          <a:p>
            <a:pPr marL="457200" indent="-457200">
              <a:buFont typeface="Wingdings" panose="05000000000000000000" pitchFamily="2" charset="2"/>
              <a:buChar char="§"/>
            </a:pPr>
            <a:r>
              <a:rPr lang="en-US" dirty="0" smtClean="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The History of Mast</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smtClean="0">
                <a:solidFill>
                  <a:srgbClr val="000066"/>
                </a:solidFill>
              </a:rPr>
              <a:t>Naval tradition</a:t>
            </a:r>
          </a:p>
          <a:p>
            <a:pPr marL="341313" indent="-341313">
              <a:buFont typeface="Wingdings" panose="05000000000000000000" pitchFamily="2" charset="2"/>
              <a:buChar char="§"/>
            </a:pPr>
            <a:r>
              <a:rPr lang="en-US" sz="2400" dirty="0" smtClean="0">
                <a:solidFill>
                  <a:srgbClr val="000066"/>
                </a:solidFill>
              </a:rPr>
              <a:t>Commander’s interaction with ship’s </a:t>
            </a:r>
            <a:r>
              <a:rPr lang="en-US" sz="2400" dirty="0">
                <a:solidFill>
                  <a:srgbClr val="000066"/>
                </a:solidFill>
              </a:rPr>
              <a:t>c</a:t>
            </a:r>
            <a:r>
              <a:rPr lang="en-US" sz="2400" dirty="0" smtClean="0">
                <a:solidFill>
                  <a:srgbClr val="000066"/>
                </a:solidFill>
              </a:rPr>
              <a:t>rew</a:t>
            </a:r>
          </a:p>
          <a:p>
            <a:pPr marL="341313" lvl="1" indent="-341313">
              <a:buFont typeface="Wingdings" panose="05000000000000000000" pitchFamily="2" charset="2"/>
              <a:buChar char="§"/>
            </a:pPr>
            <a:r>
              <a:rPr lang="en-US" sz="2400" dirty="0" smtClean="0">
                <a:solidFill>
                  <a:srgbClr val="000066"/>
                </a:solidFill>
              </a:rPr>
              <a:t>Dispense punishment</a:t>
            </a:r>
          </a:p>
          <a:p>
            <a:pPr marL="341313" lvl="1" indent="-341313">
              <a:buFont typeface="Wingdings" panose="05000000000000000000" pitchFamily="2" charset="2"/>
              <a:buChar char="§"/>
            </a:pPr>
            <a:r>
              <a:rPr lang="en-US" sz="2400" dirty="0" smtClean="0">
                <a:solidFill>
                  <a:srgbClr val="000066"/>
                </a:solidFill>
              </a:rPr>
              <a:t>Present awards</a:t>
            </a:r>
          </a:p>
          <a:p>
            <a:pPr marL="341313" lvl="1" indent="-341313">
              <a:buFont typeface="Wingdings" panose="05000000000000000000" pitchFamily="2" charset="2"/>
              <a:buChar char="§"/>
            </a:pPr>
            <a:r>
              <a:rPr lang="en-US" sz="2400" dirty="0" smtClean="0">
                <a:solidFill>
                  <a:srgbClr val="000066"/>
                </a:solidFill>
              </a:rPr>
              <a:t>Accept grievances</a:t>
            </a:r>
            <a:endParaRPr lang="en-US" sz="2400" dirty="0">
              <a:solidFill>
                <a:srgbClr val="000066"/>
              </a:solidFill>
            </a:endParaRPr>
          </a:p>
          <a:p>
            <a:pPr marL="341313" indent="-341313">
              <a:buFont typeface="Wingdings" panose="05000000000000000000" pitchFamily="2" charset="2"/>
              <a:buChar char="§"/>
            </a:pPr>
            <a:r>
              <a:rPr lang="en-US" sz="2400" dirty="0" smtClean="0">
                <a:solidFill>
                  <a:srgbClr val="000066"/>
                </a:solidFill>
              </a:rPr>
              <a:t>Ship’s crew had guaranteed right to speak to their Commander</a:t>
            </a:r>
          </a:p>
          <a:p>
            <a:pPr marL="341313" indent="-341313">
              <a:buFont typeface="Wingdings" panose="05000000000000000000" pitchFamily="2" charset="2"/>
              <a:buChar char="§"/>
            </a:pPr>
            <a:r>
              <a:rPr lang="en-US" sz="2400" dirty="0" smtClean="0">
                <a:solidFill>
                  <a:srgbClr val="000066"/>
                </a:solidFill>
              </a:rPr>
              <a:t>Solutions were not assured</a:t>
            </a:r>
            <a:endParaRPr lang="en-US" dirty="0" smtClean="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Purpose of Mast</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smtClean="0">
                <a:solidFill>
                  <a:srgbClr val="000066"/>
                </a:solidFill>
              </a:rPr>
              <a:t>Convey grievances directly to the Commander </a:t>
            </a:r>
          </a:p>
          <a:p>
            <a:pPr marL="341313" indent="-341313">
              <a:buFont typeface="Wingdings" panose="05000000000000000000" pitchFamily="2" charset="2"/>
              <a:buChar char="§"/>
            </a:pPr>
            <a:r>
              <a:rPr lang="en-US" sz="2400" dirty="0" smtClean="0">
                <a:solidFill>
                  <a:srgbClr val="000066"/>
                </a:solidFill>
              </a:rPr>
              <a:t>Provides a personal  audience with Commander*</a:t>
            </a:r>
          </a:p>
          <a:p>
            <a:pPr marL="341313" indent="-341313">
              <a:buFont typeface="Wingdings" panose="05000000000000000000" pitchFamily="2" charset="2"/>
              <a:buChar char="§"/>
            </a:pPr>
            <a:r>
              <a:rPr lang="en-US" sz="2400" dirty="0" smtClean="0">
                <a:solidFill>
                  <a:srgbClr val="000066"/>
                </a:solidFill>
              </a:rPr>
              <a:t>Expedite processing of urgent concerns</a:t>
            </a:r>
          </a:p>
          <a:p>
            <a:pPr marL="341313" indent="-341313">
              <a:buFont typeface="Wingdings" panose="05000000000000000000" pitchFamily="2" charset="2"/>
              <a:buChar char="§"/>
            </a:pPr>
            <a:r>
              <a:rPr lang="en-US" sz="2400" dirty="0" smtClean="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smtClean="0">
                <a:solidFill>
                  <a:srgbClr val="000066"/>
                </a:solidFill>
              </a:rPr>
              <a:t>Should not dismiss the “Chain of Concern”</a:t>
            </a:r>
          </a:p>
          <a:p>
            <a:pPr marL="341313" indent="-341313">
              <a:buFont typeface="Wingdings" panose="05000000000000000000" pitchFamily="2" charset="2"/>
              <a:buChar char="§"/>
            </a:pPr>
            <a:r>
              <a:rPr lang="en-US" sz="2400" dirty="0" smtClean="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smtClean="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Policy</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smtClean="0">
                <a:solidFill>
                  <a:srgbClr val="000066"/>
                </a:solidFill>
              </a:rPr>
              <a:t>MCO 1700.23G</a:t>
            </a:r>
          </a:p>
          <a:p>
            <a:pPr marL="341313" indent="-341313">
              <a:buFont typeface="Wingdings" panose="05000000000000000000" pitchFamily="2" charset="2"/>
              <a:buChar char="§"/>
            </a:pPr>
            <a:r>
              <a:rPr lang="en-US" sz="2000" dirty="0" smtClean="0">
                <a:solidFill>
                  <a:srgbClr val="000066"/>
                </a:solidFill>
              </a:rPr>
              <a:t>NAVMC 11296 (form)</a:t>
            </a:r>
          </a:p>
          <a:p>
            <a:pPr marL="341313" indent="-341313">
              <a:buFont typeface="Wingdings" panose="05000000000000000000" pitchFamily="2" charset="2"/>
              <a:buChar char="§"/>
            </a:pPr>
            <a:r>
              <a:rPr lang="en-US" sz="2000" dirty="0" smtClean="0">
                <a:solidFill>
                  <a:srgbClr val="000066"/>
                </a:solidFill>
              </a:rPr>
              <a:t>Are there better avenues of redress?</a:t>
            </a:r>
          </a:p>
          <a:p>
            <a:pPr marL="341313" indent="-341313">
              <a:buFont typeface="Wingdings" panose="05000000000000000000" pitchFamily="2" charset="2"/>
              <a:buChar char="§"/>
            </a:pPr>
            <a:r>
              <a:rPr lang="en-US" sz="2000" dirty="0" smtClean="0">
                <a:solidFill>
                  <a:srgbClr val="000066"/>
                </a:solidFill>
              </a:rPr>
              <a:t>Not appropriate for Mast:</a:t>
            </a:r>
          </a:p>
          <a:p>
            <a:pPr marL="804863" lvl="1" indent="-347663">
              <a:buFont typeface="Courier New" panose="02070309020205020404" pitchFamily="49" charset="0"/>
              <a:buChar char="o"/>
            </a:pPr>
            <a:r>
              <a:rPr lang="en-US" sz="2000" dirty="0" smtClean="0">
                <a:solidFill>
                  <a:srgbClr val="000066"/>
                </a:solidFill>
              </a:rPr>
              <a:t>Nuisance requests</a:t>
            </a:r>
          </a:p>
          <a:p>
            <a:pPr marL="804863" lvl="1" indent="-347663">
              <a:buFont typeface="Courier New" panose="02070309020205020404" pitchFamily="49" charset="0"/>
              <a:buChar char="o"/>
            </a:pPr>
            <a:r>
              <a:rPr lang="en-US" sz="2000" dirty="0" smtClean="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a:t>
            </a:r>
            <a:r>
              <a:rPr lang="en-US" sz="1600" dirty="0" smtClean="0">
                <a:solidFill>
                  <a:srgbClr val="000066"/>
                </a:solidFill>
              </a:rPr>
              <a:t>ontemplated, pending, in progress, or final </a:t>
            </a:r>
          </a:p>
          <a:p>
            <a:pPr marL="804863" lvl="1" indent="-347663">
              <a:buFont typeface="Courier New" panose="02070309020205020404" pitchFamily="49" charset="0"/>
              <a:buChar char="o"/>
            </a:pPr>
            <a:r>
              <a:rPr lang="en-US" sz="2000" dirty="0" smtClean="0">
                <a:solidFill>
                  <a:srgbClr val="000066"/>
                </a:solidFill>
              </a:rPr>
              <a:t>Administrative Actions</a:t>
            </a:r>
          </a:p>
          <a:p>
            <a:pPr marL="804863" lvl="1" indent="-347663">
              <a:buFont typeface="Courier New" panose="02070309020205020404" pitchFamily="49" charset="0"/>
              <a:buChar char="o"/>
            </a:pPr>
            <a:r>
              <a:rPr lang="en-US" sz="2000" dirty="0" smtClean="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smtClean="0">
                <a:solidFill>
                  <a:schemeClr val="tx1"/>
                </a:solidFill>
                <a:latin typeface="+mj-lt"/>
                <a:cs typeface="Courier New" panose="02070309020205020404" pitchFamily="49" charset="0"/>
              </a:rPr>
              <a:t>According to </a:t>
            </a:r>
            <a:r>
              <a:rPr lang="en-US" sz="1600" dirty="0" smtClean="0">
                <a:solidFill>
                  <a:schemeClr val="tx1"/>
                </a:solidFill>
                <a:latin typeface="+mj-lt"/>
                <a:cs typeface="Courier New" panose="02070309020205020404" pitchFamily="49" charset="0"/>
              </a:rPr>
              <a:t>Marine Corps Order 1700.23G</a:t>
            </a:r>
            <a:r>
              <a:rPr lang="en-US" sz="1600" b="0" dirty="0" smtClean="0">
                <a:solidFill>
                  <a:schemeClr val="tx1"/>
                </a:solidFill>
                <a:latin typeface="+mj-lt"/>
                <a:cs typeface="Courier New" panose="02070309020205020404" pitchFamily="49" charset="0"/>
              </a:rPr>
              <a:t>, it is "</a:t>
            </a:r>
            <a:r>
              <a:rPr lang="en-US" sz="1600" dirty="0" smtClean="0">
                <a:latin typeface="+mj-lt"/>
                <a:cs typeface="Courier New" panose="02070309020205020404" pitchFamily="49" charset="0"/>
              </a:rPr>
              <a:t>the right of all Marines to directly seek assistance from, or communicate grievances to, their commanding officers</a:t>
            </a:r>
            <a:r>
              <a:rPr lang="en-US" sz="1600" b="0" dirty="0" smtClean="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a:t>
            </a:r>
            <a:r>
              <a:rPr lang="en-US" sz="1600" dirty="0" smtClean="0">
                <a:latin typeface="+mj-lt"/>
                <a:cs typeface="Courier New" panose="02070309020205020404" pitchFamily="49" charset="0"/>
              </a:rPr>
              <a:t>General (CG</a:t>
            </a:r>
            <a:r>
              <a:rPr lang="en-US" sz="1600" dirty="0">
                <a:latin typeface="+mj-lt"/>
                <a:cs typeface="Courier New" panose="02070309020205020404" pitchFamily="49" charset="0"/>
              </a:rPr>
              <a:t>) within the chain of command at the same base or </a:t>
            </a:r>
            <a:r>
              <a:rPr lang="en-US" sz="1600" dirty="0" smtClean="0">
                <a:latin typeface="+mj-lt"/>
                <a:cs typeface="Courier New" panose="02070309020205020404" pitchFamily="49" charset="0"/>
              </a:rPr>
              <a:t>immediate geographical </a:t>
            </a:r>
            <a:r>
              <a:rPr lang="en-US" sz="1600" dirty="0">
                <a:latin typeface="+mj-lt"/>
                <a:cs typeface="Courier New" panose="02070309020205020404" pitchFamily="49" charset="0"/>
              </a:rPr>
              <a:t>location</a:t>
            </a:r>
            <a:r>
              <a:rPr lang="en-US" sz="1600" b="0" dirty="0" smtClean="0">
                <a:solidFill>
                  <a:schemeClr val="tx1"/>
                </a:solidFill>
                <a:latin typeface="+mj-lt"/>
                <a:cs typeface="Courier New" panose="02070309020205020404" pitchFamily="49" charset="0"/>
              </a:rPr>
              <a:t>."</a:t>
            </a:r>
            <a:endParaRPr lang="en-US" sz="1600" b="0" dirty="0">
              <a:solidFill>
                <a:schemeClr val="tx1"/>
              </a:solidFill>
              <a:latin typeface="+mj-lt"/>
              <a:cs typeface="Courier New" panose="02070309020205020404" pitchFamily="49" charset="0"/>
            </a:endParaRP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The Chain of Command</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smtClean="0">
                <a:solidFill>
                  <a:srgbClr val="000066"/>
                </a:solidFill>
              </a:rPr>
              <a:t>Only Officers with </a:t>
            </a:r>
            <a:r>
              <a:rPr lang="en-US" sz="2000" dirty="0" err="1" smtClean="0">
                <a:solidFill>
                  <a:srgbClr val="000066"/>
                </a:solidFill>
              </a:rPr>
              <a:t>NJP</a:t>
            </a:r>
            <a:r>
              <a:rPr lang="en-US" sz="2000" dirty="0" smtClean="0">
                <a:solidFill>
                  <a:srgbClr val="000066"/>
                </a:solidFill>
              </a:rPr>
              <a:t> Authority</a:t>
            </a:r>
          </a:p>
          <a:p>
            <a:pPr lvl="1"/>
            <a:r>
              <a:rPr lang="en-US" sz="1800" b="0" i="1" dirty="0" smtClean="0">
                <a:solidFill>
                  <a:srgbClr val="000066"/>
                </a:solidFill>
              </a:rPr>
              <a:t>may be I&amp;I, OIC, or Acting</a:t>
            </a:r>
          </a:p>
          <a:p>
            <a:pPr lvl="1"/>
            <a:endParaRPr lang="en-US" sz="1800" b="0" i="1" dirty="0" smtClean="0">
              <a:solidFill>
                <a:srgbClr val="000066"/>
              </a:solidFill>
            </a:endParaRPr>
          </a:p>
          <a:p>
            <a:pPr marL="457200" indent="-457200">
              <a:buFont typeface="Wingdings" panose="05000000000000000000" pitchFamily="2" charset="2"/>
              <a:buChar char="§"/>
            </a:pPr>
            <a:r>
              <a:rPr lang="en-US" sz="2000" dirty="0" smtClean="0">
                <a:solidFill>
                  <a:srgbClr val="000066"/>
                </a:solidFill>
              </a:rPr>
              <a:t>Individual Company Commander</a:t>
            </a:r>
          </a:p>
          <a:p>
            <a:pPr marL="914400" lvl="1" indent="-457200">
              <a:buFont typeface="Wingdings" panose="05000000000000000000" pitchFamily="2" charset="2"/>
              <a:buChar char="§"/>
            </a:pPr>
            <a:r>
              <a:rPr lang="en-US" sz="2000" b="0" dirty="0" smtClean="0">
                <a:solidFill>
                  <a:srgbClr val="000066"/>
                </a:solidFill>
              </a:rPr>
              <a:t>RANK NAME</a:t>
            </a:r>
          </a:p>
          <a:p>
            <a:pPr marL="457200" indent="-457200">
              <a:buFont typeface="Wingdings" panose="05000000000000000000" pitchFamily="2" charset="2"/>
              <a:buChar char="§"/>
            </a:pPr>
            <a:endParaRPr lang="en-US" sz="1800" b="0" i="1" dirty="0" smtClean="0">
              <a:solidFill>
                <a:srgbClr val="000066"/>
              </a:solidFill>
            </a:endParaRPr>
          </a:p>
          <a:p>
            <a:pPr marL="457200" indent="-457200">
              <a:buFont typeface="Wingdings" panose="05000000000000000000" pitchFamily="2" charset="2"/>
              <a:buChar char="§"/>
            </a:pPr>
            <a:r>
              <a:rPr lang="en-US" sz="2000" dirty="0" smtClean="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smtClean="0">
              <a:solidFill>
                <a:srgbClr val="000066"/>
              </a:solidFill>
            </a:endParaRPr>
          </a:p>
          <a:p>
            <a:pPr marL="457200" indent="-457200">
              <a:buFont typeface="Wingdings" panose="05000000000000000000" pitchFamily="2" charset="2"/>
              <a:buChar char="§"/>
            </a:pPr>
            <a:r>
              <a:rPr lang="en-US" sz="2000" dirty="0" smtClean="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smtClean="0">
              <a:solidFill>
                <a:srgbClr val="000066"/>
              </a:solidFill>
            </a:endParaRPr>
          </a:p>
          <a:p>
            <a:pPr marL="457200" indent="-457200">
              <a:buFont typeface="Wingdings" panose="05000000000000000000" pitchFamily="2" charset="2"/>
              <a:buChar char="§"/>
            </a:pPr>
            <a:r>
              <a:rPr lang="en-US" sz="2000" dirty="0" smtClean="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a:t>
            </a:r>
            <a:r>
              <a:rPr lang="en-US" sz="1800" b="0" dirty="0" smtClean="0">
                <a:solidFill>
                  <a:srgbClr val="000066"/>
                </a:solidFill>
              </a:rPr>
              <a:t>NAME</a:t>
            </a:r>
            <a:endParaRPr lang="en-US" sz="1800" b="0" i="1" dirty="0" smtClean="0">
              <a:solidFill>
                <a:srgbClr val="000066"/>
              </a:solidFill>
            </a:endParaRPr>
          </a:p>
          <a:p>
            <a:pPr marL="457200" indent="-457200">
              <a:buFont typeface="Wingdings" panose="05000000000000000000" pitchFamily="2" charset="2"/>
              <a:buChar char="§"/>
            </a:pPr>
            <a:endParaRPr lang="en-US" sz="2000" dirty="0" smtClean="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smtClean="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solidFill>
                  <a:srgbClr val="000066"/>
                </a:solidFill>
              </a:rPr>
              <a:t>NAVMC 11296 (5-19)</a:t>
            </a:r>
          </a:p>
          <a:p>
            <a:pPr marL="800100" lvl="1" indent="-342900">
              <a:buFont typeface="Courier New" panose="02070309020205020404" pitchFamily="49" charset="0"/>
              <a:buChar char="o"/>
            </a:pPr>
            <a:r>
              <a:rPr lang="en-US" sz="2000" b="0" i="1" dirty="0" smtClean="0">
                <a:solidFill>
                  <a:srgbClr val="000066"/>
                </a:solidFill>
              </a:rPr>
              <a:t>Filled out, signed, &amp; dated</a:t>
            </a:r>
          </a:p>
          <a:p>
            <a:pPr lvl="1"/>
            <a:endParaRPr lang="en-US" sz="2000" b="0" i="1" dirty="0" smtClean="0">
              <a:solidFill>
                <a:srgbClr val="000066"/>
              </a:solidFill>
            </a:endParaRPr>
          </a:p>
          <a:p>
            <a:pPr marL="457200" indent="-457200">
              <a:buFont typeface="Wingdings" panose="05000000000000000000" pitchFamily="2" charset="2"/>
              <a:buChar char="§"/>
            </a:pPr>
            <a:r>
              <a:rPr lang="en-US" sz="2400" dirty="0" smtClean="0">
                <a:solidFill>
                  <a:srgbClr val="000066"/>
                </a:solidFill>
              </a:rPr>
              <a:t>Role of the Applicant</a:t>
            </a:r>
          </a:p>
          <a:p>
            <a:pPr marL="800100" lvl="1" indent="-342900">
              <a:buFont typeface="Courier New" panose="02070309020205020404" pitchFamily="49" charset="0"/>
              <a:buChar char="o"/>
            </a:pPr>
            <a:r>
              <a:rPr lang="en-US" sz="2000" b="0" i="1" dirty="0" smtClean="0">
                <a:solidFill>
                  <a:srgbClr val="000066"/>
                </a:solidFill>
              </a:rPr>
              <a:t>Be a truthful provider of facts</a:t>
            </a:r>
          </a:p>
          <a:p>
            <a:pPr marL="800100" lvl="1" indent="-342900">
              <a:buFont typeface="Courier New" panose="02070309020205020404" pitchFamily="49" charset="0"/>
              <a:buChar char="o"/>
            </a:pPr>
            <a:r>
              <a:rPr lang="en-US" sz="2000" b="0" i="1" dirty="0" smtClean="0">
                <a:solidFill>
                  <a:srgbClr val="000066"/>
                </a:solidFill>
              </a:rPr>
              <a:t>Forward via the chain of command</a:t>
            </a:r>
          </a:p>
          <a:p>
            <a:pPr marL="800100" lvl="1" indent="-342900">
              <a:buFont typeface="Courier New" panose="02070309020205020404" pitchFamily="49" charset="0"/>
              <a:buChar char="o"/>
            </a:pPr>
            <a:r>
              <a:rPr lang="en-US" sz="2000" b="0" i="1" dirty="0" smtClean="0">
                <a:solidFill>
                  <a:srgbClr val="000066"/>
                </a:solidFill>
              </a:rPr>
              <a:t>If applicant does not want to disclose the matters, place in a secured envelope and write, “TO BE OPENED BY (RANK </a:t>
            </a:r>
            <a:r>
              <a:rPr lang="en-US" sz="2000" b="0" i="1" dirty="0">
                <a:solidFill>
                  <a:srgbClr val="000066"/>
                </a:solidFill>
              </a:rPr>
              <a:t>NAME </a:t>
            </a:r>
            <a:r>
              <a:rPr lang="en-US" sz="2000" b="0" i="1" dirty="0" smtClean="0">
                <a:solidFill>
                  <a:srgbClr val="000066"/>
                </a:solidFill>
              </a:rPr>
              <a:t>or CG) ONLY”</a:t>
            </a:r>
          </a:p>
          <a:p>
            <a:pPr lvl="1"/>
            <a:endParaRPr lang="en-US" sz="2000" b="0" i="1" dirty="0" smtClean="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smtClean="0"/>
              <a:t>USE THIS SPACE TO EXPLAIN UNIT SPECIFIC INSTRUCTIONS; e.g. emailing form to higher, page 2 on the outside of secured envelopes, etc</a:t>
            </a:r>
            <a:r>
              <a:rPr lang="en-US" sz="2800" dirty="0"/>
              <a:t>.</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a:t>
            </a:r>
            <a:r>
              <a:rPr lang="en-US" sz="2000" b="0" i="1" dirty="0" smtClean="0"/>
              <a:t>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smtClean="0">
                <a:solidFill>
                  <a:srgbClr val="000066"/>
                </a:solidFill>
              </a:rPr>
              <a:t>Role of the Chain of Command</a:t>
            </a:r>
          </a:p>
          <a:p>
            <a:pPr marL="800100" lvl="1" indent="-342900">
              <a:buFont typeface="Courier New" panose="02070309020205020404" pitchFamily="49" charset="0"/>
              <a:buChar char="o"/>
            </a:pPr>
            <a:r>
              <a:rPr lang="en-US" sz="2000" b="0" i="1" dirty="0" smtClean="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a:t>
            </a:r>
            <a:r>
              <a:rPr lang="en-US" sz="2000" b="0" i="1" dirty="0" smtClean="0">
                <a:solidFill>
                  <a:srgbClr val="000066"/>
                </a:solidFill>
              </a:rPr>
              <a:t>the commander will hear the mast within (1) business day</a:t>
            </a:r>
            <a:endParaRPr lang="en-US" sz="2000" b="0" i="1" dirty="0">
              <a:solidFill>
                <a:srgbClr val="000066"/>
              </a:solidFill>
            </a:endParaRPr>
          </a:p>
          <a:p>
            <a:pPr marL="800100" lvl="1" indent="-342900">
              <a:buFont typeface="Courier New" panose="02070309020205020404" pitchFamily="49" charset="0"/>
              <a:buChar char="o"/>
            </a:pPr>
            <a:r>
              <a:rPr lang="en-US" sz="2000" b="0" i="1" dirty="0" smtClean="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smtClean="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a:t>
            </a:r>
            <a:r>
              <a:rPr lang="en-US" sz="2000" b="0" i="1" dirty="0" smtClean="0">
                <a:solidFill>
                  <a:srgbClr val="000066"/>
                </a:solidFill>
              </a:rPr>
              <a:t>required for some denials</a:t>
            </a:r>
          </a:p>
          <a:p>
            <a:pPr marL="800100" lvl="1" indent="-342900">
              <a:buFont typeface="Courier New" panose="02070309020205020404" pitchFamily="49" charset="0"/>
              <a:buChar char="o"/>
            </a:pPr>
            <a:r>
              <a:rPr lang="en-US" sz="2000" b="0" i="1" dirty="0" smtClean="0">
                <a:solidFill>
                  <a:srgbClr val="000066"/>
                </a:solidFill>
              </a:rPr>
              <a:t>The Commander will notify the CG if it is denied</a:t>
            </a:r>
          </a:p>
          <a:p>
            <a:pPr marL="800100" lvl="1" indent="-342900">
              <a:buFont typeface="Courier New" panose="02070309020205020404" pitchFamily="49" charset="0"/>
              <a:buChar char="o"/>
            </a:pPr>
            <a:r>
              <a:rPr lang="en-US" sz="2000" b="0" i="1" dirty="0" smtClean="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smtClean="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C000"/>
                </a:solidFill>
                <a:effectLst/>
                <a:latin typeface="Arial" charset="0"/>
              </a:rPr>
              <a:t>Personal,</a:t>
            </a:r>
            <a:r>
              <a:rPr kumimoji="0" lang="en-US" sz="1800" b="0" i="0" u="none" strike="noStrike" cap="none" normalizeH="0" dirty="0" smtClean="0">
                <a:ln>
                  <a:noFill/>
                </a:ln>
                <a:solidFill>
                  <a:srgbClr val="FFC000"/>
                </a:solidFill>
                <a:effectLst/>
                <a:latin typeface="Arial" charset="0"/>
              </a:rPr>
              <a:t> c</a:t>
            </a:r>
            <a:r>
              <a:rPr kumimoji="0" lang="en-US" sz="1800" b="0" i="0" u="none" strike="noStrike" cap="none" normalizeH="0" baseline="0" dirty="0" smtClean="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What Commander is requested?</a:t>
            </a:r>
            <a:endParaRPr kumimoji="0" lang="en-US" sz="1800" b="0" i="0" u="none" strike="noStrike" cap="none" normalizeH="0" baseline="0" dirty="0" smtClean="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rgbClr val="FFC000"/>
                </a:solidFill>
                <a:effectLst/>
              </a:rPr>
              <a:t>What is the problem?</a:t>
            </a:r>
            <a:endParaRPr kumimoji="0" lang="en-US" sz="1800" b="0" i="0" u="none" strike="noStrike" cap="none" normalizeH="0" baseline="0" dirty="0" smtClean="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What is the desired “solution”?</a:t>
            </a:r>
            <a:endParaRPr kumimoji="0" lang="en-US" sz="1800" b="0" i="0" u="none" strike="noStrike" cap="none" normalizeH="0" baseline="0" dirty="0" smtClean="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Legal affidavit must be signed and dated.  “Starts the Clock”  </a:t>
            </a:r>
            <a:endParaRPr kumimoji="0" 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58388</TotalTime>
  <Words>1258</Words>
  <Application>Microsoft Office PowerPoint</Application>
  <PresentationFormat>On-screen Show (4:3)</PresentationFormat>
  <Paragraphs>168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Courier New</vt:lpstr>
      <vt:lpstr>Times New Roman</vt:lpstr>
      <vt:lpstr>Wingdings</vt:lpstr>
      <vt:lpstr>Special Interest Template</vt:lpstr>
      <vt:lpstr>Rank Name  Updated August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Harrell SgtMaj Lance E</cp:lastModifiedBy>
  <cp:revision>1637</cp:revision>
  <cp:lastPrinted>2019-08-02T13:22:07Z</cp:lastPrinted>
  <dcterms:created xsi:type="dcterms:W3CDTF">2000-07-21T18:28:33Z</dcterms:created>
  <dcterms:modified xsi:type="dcterms:W3CDTF">2020-03-10T18:32:44Z</dcterms:modified>
</cp:coreProperties>
</file>